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6"/>
  </p:notesMasterIdLst>
  <p:handoutMasterIdLst>
    <p:handoutMasterId r:id="rId17"/>
  </p:handoutMasterIdLst>
  <p:sldIdLst>
    <p:sldId id="604" r:id="rId7"/>
    <p:sldId id="605" r:id="rId8"/>
    <p:sldId id="606" r:id="rId9"/>
    <p:sldId id="607" r:id="rId10"/>
    <p:sldId id="608" r:id="rId11"/>
    <p:sldId id="609" r:id="rId12"/>
    <p:sldId id="610" r:id="rId13"/>
    <p:sldId id="611" r:id="rId14"/>
    <p:sldId id="256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79" autoAdjust="0"/>
    <p:restoredTop sz="86454"/>
  </p:normalViewPr>
  <p:slideViewPr>
    <p:cSldViewPr snapToGrid="0" showGuides="1">
      <p:cViewPr varScale="1">
        <p:scale>
          <a:sx n="143" d="100"/>
          <a:sy n="143" d="100"/>
        </p:scale>
        <p:origin x="216" y="840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4/18/21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4/18/21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long time developer, this video lecture on IDE programming for CUDA is of particular interest to me and I hope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95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3 IDE options are the most advanced and popular environments for CUDA Development.</a:t>
            </a:r>
          </a:p>
          <a:p>
            <a:endParaRPr lang="en-US" dirty="0"/>
          </a:p>
          <a:p>
            <a:r>
              <a:rPr lang="en-US" dirty="0"/>
              <a:t>While they have less bells and whistles, text editors still have a very important role in CUDA development.</a:t>
            </a:r>
          </a:p>
          <a:p>
            <a:endParaRPr lang="en-US" dirty="0"/>
          </a:p>
          <a:p>
            <a:r>
              <a:rPr lang="en-US" dirty="0"/>
              <a:t>Though they are not editors of code, build tools in conjunction with IDEs and editors make a complete development and build process for your CUDA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97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JetBrain</a:t>
            </a:r>
            <a:r>
              <a:rPr lang="en-US" baseline="0" dirty="0"/>
              <a:t> suite of IDEs includes </a:t>
            </a:r>
            <a:r>
              <a:rPr lang="en-US" baseline="0" dirty="0" err="1"/>
              <a:t>CLion</a:t>
            </a:r>
            <a:r>
              <a:rPr lang="en-US" baseline="0" dirty="0"/>
              <a:t>, which doesn’t include any specific capabilities for debugging and profiling CUDA GPU code.</a:t>
            </a:r>
          </a:p>
          <a:p>
            <a:endParaRPr lang="en-US" baseline="0" dirty="0"/>
          </a:p>
          <a:p>
            <a:r>
              <a:rPr lang="en-US" baseline="0" dirty="0"/>
              <a:t>It does include integration with the </a:t>
            </a:r>
            <a:r>
              <a:rPr lang="en-US" baseline="0" dirty="0" err="1"/>
              <a:t>Cmake</a:t>
            </a:r>
            <a:r>
              <a:rPr lang="en-US" baseline="0" dirty="0"/>
              <a:t> build tool and includes a new CUDA project wizard for creating a the basic structure for a CUDA project with </a:t>
            </a:r>
            <a:r>
              <a:rPr lang="en-US" baseline="0" dirty="0" err="1"/>
              <a:t>Cmake</a:t>
            </a:r>
            <a:r>
              <a:rPr lang="en-US" baseline="0" dirty="0"/>
              <a:t> build files included.</a:t>
            </a:r>
          </a:p>
          <a:p>
            <a:endParaRPr lang="en-US" baseline="0" dirty="0"/>
          </a:p>
          <a:p>
            <a:r>
              <a:rPr lang="en-US" baseline="0" dirty="0"/>
              <a:t>Along with project structure, the IDE also provides capabilities such as code completion, general C/C++ formatting, and other aids to the development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14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Eclipse,</a:t>
            </a:r>
            <a:r>
              <a:rPr lang="en-US" baseline="0" dirty="0"/>
              <a:t> while originally a Java editor, has numerous variants including one that allows for profiling and debugging CUDA projects with the </a:t>
            </a:r>
            <a:r>
              <a:rPr lang="en-US" baseline="0" dirty="0" err="1"/>
              <a:t>Nsight</a:t>
            </a:r>
            <a:r>
              <a:rPr lang="en-US" baseline="0" dirty="0"/>
              <a:t> plugins.</a:t>
            </a:r>
          </a:p>
          <a:p>
            <a:endParaRPr lang="en-US" baseline="0" dirty="0"/>
          </a:p>
          <a:p>
            <a:r>
              <a:rPr lang="en-US" baseline="0" dirty="0"/>
              <a:t>A major advantage of this editor is the ability to have a general IDE that can change based on the target project, automatically.</a:t>
            </a:r>
          </a:p>
          <a:p>
            <a:endParaRPr lang="en-US" baseline="0" dirty="0"/>
          </a:p>
          <a:p>
            <a:r>
              <a:rPr lang="en-US" baseline="0" dirty="0"/>
              <a:t>Java will need to be installed on the machine to run the IDE, but that is pretty common these days or at least it can be easily installed.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10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provides</a:t>
            </a:r>
            <a:r>
              <a:rPr lang="en-US" baseline="0" dirty="0"/>
              <a:t> a fully featured IDE, Visual Studio, that includes numerous integration points for CUDA development including profiling and debugging.</a:t>
            </a:r>
          </a:p>
          <a:p>
            <a:endParaRPr lang="en-US" baseline="0" dirty="0"/>
          </a:p>
          <a:p>
            <a:r>
              <a:rPr lang="en-US" baseline="0" dirty="0"/>
              <a:t>It is probably the best option for development on Windows-based machines, as it is the most fully featured.</a:t>
            </a:r>
          </a:p>
          <a:p>
            <a:endParaRPr lang="en-US" baseline="0" dirty="0"/>
          </a:p>
          <a:p>
            <a:r>
              <a:rPr lang="en-US" baseline="0" dirty="0"/>
              <a:t>VS Code is a supercharged text editor built for general use with many plugins available via a marketplace that allow for syntax assistance, short cuts for generating memory management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96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 editors don’t often provide all</a:t>
            </a:r>
            <a:r>
              <a:rPr lang="en-US" baseline="0" dirty="0"/>
              <a:t> of the features of IDEs but they can be augmented with plugins.</a:t>
            </a:r>
          </a:p>
          <a:p>
            <a:endParaRPr lang="en-US" baseline="0" dirty="0"/>
          </a:p>
          <a:p>
            <a:r>
              <a:rPr lang="en-US" baseline="0" dirty="0"/>
              <a:t>Based on your preferences vim and emacs are two very good Linux command line tools for editing your code.</a:t>
            </a:r>
          </a:p>
          <a:p>
            <a:endParaRPr lang="en-US" baseline="0" dirty="0"/>
          </a:p>
          <a:p>
            <a:r>
              <a:rPr lang="en-US" baseline="0" dirty="0"/>
              <a:t>They can make tasks like code replacement, syntax highlighting and project structure navigation easier.</a:t>
            </a:r>
          </a:p>
          <a:p>
            <a:endParaRPr lang="en-US" baseline="0" dirty="0"/>
          </a:p>
          <a:p>
            <a:r>
              <a:rPr lang="en-US" baseline="0" dirty="0" err="1"/>
              <a:t>TextMate</a:t>
            </a:r>
            <a:r>
              <a:rPr lang="en-US" baseline="0" dirty="0"/>
              <a:t> and similar modern GUI text editors are available for most OS’s and have can support the editing of the various files within a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71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tools take the code for</a:t>
            </a:r>
            <a:r>
              <a:rPr lang="en-US" baseline="0" dirty="0"/>
              <a:t> a project and their own configuration files and compile the code according to targets.</a:t>
            </a:r>
          </a:p>
          <a:p>
            <a:endParaRPr lang="en-US" baseline="0" dirty="0"/>
          </a:p>
          <a:p>
            <a:r>
              <a:rPr lang="en-US" baseline="0" dirty="0"/>
              <a:t>Make uses a single </a:t>
            </a:r>
            <a:r>
              <a:rPr lang="en-US" baseline="0" dirty="0" err="1"/>
              <a:t>Makefile</a:t>
            </a:r>
            <a:r>
              <a:rPr lang="en-US" baseline="0" dirty="0"/>
              <a:t> that includes Bash style environment variable declaration, regex-based identification of code, object files, and bash scripting to execute simple to complex and hierarchical builds.</a:t>
            </a:r>
          </a:p>
          <a:p>
            <a:endParaRPr lang="en-US" baseline="0" dirty="0"/>
          </a:p>
          <a:p>
            <a:r>
              <a:rPr lang="en-US" baseline="0" dirty="0" err="1"/>
              <a:t>Cmake</a:t>
            </a:r>
            <a:r>
              <a:rPr lang="en-US" baseline="0" dirty="0"/>
              <a:t> is a more modern and programmatic build tool.</a:t>
            </a:r>
          </a:p>
          <a:p>
            <a:endParaRPr lang="en-US" baseline="0" dirty="0"/>
          </a:p>
          <a:p>
            <a:r>
              <a:rPr lang="en-US" baseline="0" dirty="0"/>
              <a:t>In the example, </a:t>
            </a:r>
            <a:r>
              <a:rPr lang="en-US" baseline="0" dirty="0" err="1"/>
              <a:t>Cmake</a:t>
            </a:r>
            <a:r>
              <a:rPr lang="en-US" baseline="0" dirty="0"/>
              <a:t> is told which version of </a:t>
            </a:r>
            <a:r>
              <a:rPr lang="en-US" baseline="0" dirty="0" err="1"/>
              <a:t>Cmake</a:t>
            </a:r>
            <a:r>
              <a:rPr lang="en-US" baseline="0" dirty="0"/>
              <a:t> to use, the standard C++, which files to compile, and how to compile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6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69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71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455555"/>
            <a:ext cx="4581006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301943"/>
            <a:ext cx="3706784" cy="77916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314264"/>
            <a:ext cx="3706784" cy="76819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2935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9304" y="980442"/>
            <a:ext cx="3141409" cy="927216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709293"/>
            <a:ext cx="4682835" cy="526467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840927"/>
            <a:ext cx="4953052" cy="579032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509214"/>
            <a:ext cx="3588328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3826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  <p:sldLayoutId id="2147484090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nsight-eclipse-editio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eveloper.nvidia.com/nsight-visual-studio-edition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Concurrent Programming with GPUs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47" y="3185488"/>
            <a:ext cx="8219053" cy="366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CUDA IDE Programming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82684-EC8F-2F4D-A85A-E004FB92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Development Environments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A5499-D4BD-4E46-A306-C7E2CAD4A6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dirty="0"/>
              <a:t>JetBrains </a:t>
            </a:r>
            <a:r>
              <a:rPr lang="en-US" sz="2400" dirty="0" err="1"/>
              <a:t>CLion</a:t>
            </a:r>
            <a:endParaRPr lang="en-US" sz="2400" dirty="0"/>
          </a:p>
          <a:p>
            <a:r>
              <a:rPr lang="en-US" sz="2400" dirty="0" err="1"/>
              <a:t>NSight</a:t>
            </a:r>
            <a:r>
              <a:rPr lang="en-US" sz="2400" dirty="0"/>
              <a:t> Eclipse Edition</a:t>
            </a:r>
          </a:p>
          <a:p>
            <a:r>
              <a:rPr lang="en-US" sz="2400" dirty="0" err="1"/>
              <a:t>NSight</a:t>
            </a:r>
            <a:r>
              <a:rPr lang="en-US" sz="2400" dirty="0"/>
              <a:t> Visual Studio / VS Code</a:t>
            </a:r>
          </a:p>
          <a:p>
            <a:r>
              <a:rPr lang="en-US" sz="2400" dirty="0"/>
              <a:t>Text Editors</a:t>
            </a:r>
          </a:p>
          <a:p>
            <a:r>
              <a:rPr lang="en-US" sz="2400" dirty="0"/>
              <a:t>Build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557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0625E-C929-2441-90C9-E16207FC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JetBrains </a:t>
            </a:r>
            <a:r>
              <a:rPr lang="en-US" sz="3200" dirty="0" err="1"/>
              <a:t>CLion</a:t>
            </a:r>
            <a:endParaRPr lang="en-US" dirty="0"/>
          </a:p>
        </p:txBody>
      </p:sp>
      <p:pic>
        <p:nvPicPr>
          <p:cNvPr id="5" name="Picture 4" descr="The new project creation wizard, allowing the user to choose a project location and C++ standard.">
            <a:extLst>
              <a:ext uri="{FF2B5EF4-FFF2-40B4-BE49-F238E27FC236}">
                <a16:creationId xmlns:a16="http://schemas.microsoft.com/office/drawing/2014/main" id="{F034F686-5C7D-BA4F-B946-68F9EFD82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8178"/>
            <a:ext cx="4024212" cy="3117631"/>
          </a:xfrm>
          <a:prstGeom prst="rect">
            <a:avLst/>
          </a:prstGeom>
        </p:spPr>
      </p:pic>
      <p:pic>
        <p:nvPicPr>
          <p:cNvPr id="7" name="Picture 6" descr="The general CLion project view with an open CUDA file and CMake build tool integration.">
            <a:extLst>
              <a:ext uri="{FF2B5EF4-FFF2-40B4-BE49-F238E27FC236}">
                <a16:creationId xmlns:a16="http://schemas.microsoft.com/office/drawing/2014/main" id="{040F2CEA-8ED1-644B-8B18-D44DA61BD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89" y="1184384"/>
            <a:ext cx="4090811" cy="355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4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0AD7-D7EB-C54F-B04E-5066AB65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NSight</a:t>
            </a:r>
            <a:r>
              <a:rPr lang="en-US" sz="3200" dirty="0"/>
              <a:t> Eclipse Edition</a:t>
            </a:r>
            <a:endParaRPr lang="en-US" dirty="0"/>
          </a:p>
        </p:txBody>
      </p:sp>
      <p:grpSp>
        <p:nvGrpSpPr>
          <p:cNvPr id="3" name="Group 2" descr="A variety of tools available within the Eclipse's tools with NSight plugins and views.  They include a general project view, debugging, and profiling">
            <a:extLst>
              <a:ext uri="{FF2B5EF4-FFF2-40B4-BE49-F238E27FC236}">
                <a16:creationId xmlns:a16="http://schemas.microsoft.com/office/drawing/2014/main" id="{8ACAC4B5-18DD-A34D-B0AA-5BAE574404AF}"/>
              </a:ext>
            </a:extLst>
          </p:cNvPr>
          <p:cNvGrpSpPr/>
          <p:nvPr/>
        </p:nvGrpSpPr>
        <p:grpSpPr>
          <a:xfrm>
            <a:off x="758063" y="969264"/>
            <a:ext cx="7178929" cy="3774186"/>
            <a:chOff x="758063" y="969264"/>
            <a:chExt cx="7178929" cy="377418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06002C3-D60F-6B4C-AA3B-C8659F154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63" y="2276856"/>
              <a:ext cx="4068358" cy="2466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CD84277-A397-334C-88B6-FADC1A7D1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8032" y="969264"/>
              <a:ext cx="2984100" cy="1873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3E6528E-876A-3041-9E2B-AEA9F4FE5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8032" y="2858526"/>
              <a:ext cx="3108960" cy="1884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7AE8C69-8834-724B-B5A2-AD0789A5468D}"/>
              </a:ext>
            </a:extLst>
          </p:cNvPr>
          <p:cNvSpPr txBox="1"/>
          <p:nvPr/>
        </p:nvSpPr>
        <p:spPr>
          <a:xfrm>
            <a:off x="354724" y="4437993"/>
            <a:ext cx="48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58623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0AD7-D7EB-C54F-B04E-5066AB65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NSight</a:t>
            </a:r>
            <a:r>
              <a:rPr lang="en-US" sz="3200" dirty="0"/>
              <a:t> Visual Studio / VS Code</a:t>
            </a:r>
          </a:p>
        </p:txBody>
      </p:sp>
      <p:grpSp>
        <p:nvGrpSpPr>
          <p:cNvPr id="7" name="Group 6" descr="The Visual Studio IDE with numerous view into a CUDA project with debugging, code editing, and profiling enabled via NSight extension installed.">
            <a:extLst>
              <a:ext uri="{FF2B5EF4-FFF2-40B4-BE49-F238E27FC236}">
                <a16:creationId xmlns:a16="http://schemas.microsoft.com/office/drawing/2014/main" id="{A404D45D-1CEB-8B4D-A83C-29B315CB3340}"/>
              </a:ext>
            </a:extLst>
          </p:cNvPr>
          <p:cNvGrpSpPr/>
          <p:nvPr/>
        </p:nvGrpSpPr>
        <p:grpSpPr>
          <a:xfrm>
            <a:off x="457201" y="2033516"/>
            <a:ext cx="4114800" cy="2709934"/>
            <a:chOff x="457201" y="2033516"/>
            <a:chExt cx="4114800" cy="270993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EEDEEE8-03E6-F14E-AFE1-3BCFA5DFD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1" y="2514600"/>
              <a:ext cx="4114800" cy="222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558EC9E-77CC-FC44-927F-2106D2035871}"/>
                </a:ext>
              </a:extLst>
            </p:cNvPr>
            <p:cNvSpPr txBox="1"/>
            <p:nvPr/>
          </p:nvSpPr>
          <p:spPr>
            <a:xfrm>
              <a:off x="1768243" y="20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Visual Studio</a:t>
              </a:r>
            </a:p>
          </p:txBody>
        </p:sp>
      </p:grpSp>
      <p:grpSp>
        <p:nvGrpSpPr>
          <p:cNvPr id="8" name="Group 7" descr="VS Code editor with an open CUDA editor.">
            <a:extLst>
              <a:ext uri="{FF2B5EF4-FFF2-40B4-BE49-F238E27FC236}">
                <a16:creationId xmlns:a16="http://schemas.microsoft.com/office/drawing/2014/main" id="{4858BE3F-D9FA-7C48-81E1-A19ACD434893}"/>
              </a:ext>
            </a:extLst>
          </p:cNvPr>
          <p:cNvGrpSpPr/>
          <p:nvPr/>
        </p:nvGrpSpPr>
        <p:grpSpPr>
          <a:xfrm>
            <a:off x="4559933" y="2026692"/>
            <a:ext cx="4126867" cy="2515217"/>
            <a:chOff x="4559933" y="2026692"/>
            <a:chExt cx="4126867" cy="25152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343899-0863-F048-A6EC-3D90276F6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136"/>
            <a:stretch/>
          </p:blipFill>
          <p:spPr>
            <a:xfrm>
              <a:off x="4559933" y="2518012"/>
              <a:ext cx="4126867" cy="202389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A272A6-DBBE-4E44-B53F-9D1F36C31129}"/>
                </a:ext>
              </a:extLst>
            </p:cNvPr>
            <p:cNvSpPr txBox="1"/>
            <p:nvPr/>
          </p:nvSpPr>
          <p:spPr>
            <a:xfrm>
              <a:off x="6105436" y="2026692"/>
              <a:ext cx="1035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VS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617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0AD7-D7EB-C54F-B04E-5066AB65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Text Editors</a:t>
            </a:r>
          </a:p>
        </p:txBody>
      </p:sp>
      <p:grpSp>
        <p:nvGrpSpPr>
          <p:cNvPr id="13" name="Group 12" descr="The TextMate text edior with an example CUDA file open for editing.">
            <a:extLst>
              <a:ext uri="{FF2B5EF4-FFF2-40B4-BE49-F238E27FC236}">
                <a16:creationId xmlns:a16="http://schemas.microsoft.com/office/drawing/2014/main" id="{047E9515-D959-5149-87C4-41175D0FC560}"/>
              </a:ext>
            </a:extLst>
          </p:cNvPr>
          <p:cNvGrpSpPr/>
          <p:nvPr/>
        </p:nvGrpSpPr>
        <p:grpSpPr>
          <a:xfrm>
            <a:off x="457200" y="1119351"/>
            <a:ext cx="5284768" cy="1452399"/>
            <a:chOff x="457200" y="1119351"/>
            <a:chExt cx="5284768" cy="14523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AA7BBF-370F-6B43-9529-A96340159A04}"/>
                </a:ext>
              </a:extLst>
            </p:cNvPr>
            <p:cNvSpPr/>
            <p:nvPr/>
          </p:nvSpPr>
          <p:spPr>
            <a:xfrm>
              <a:off x="457200" y="1119351"/>
              <a:ext cx="5242034" cy="1452399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AC0AAC-7B2C-3A4C-8D6E-E2CB59A9F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133238"/>
              <a:ext cx="4193628" cy="143851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EEB366-E83C-8043-ACAD-50503CF7F43C}"/>
                </a:ext>
              </a:extLst>
            </p:cNvPr>
            <p:cNvSpPr txBox="1"/>
            <p:nvPr/>
          </p:nvSpPr>
          <p:spPr>
            <a:xfrm>
              <a:off x="4635062" y="1608083"/>
              <a:ext cx="1106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TextMate</a:t>
              </a:r>
              <a:endParaRPr lang="en-US" dirty="0"/>
            </a:p>
          </p:txBody>
        </p:sp>
      </p:grpSp>
      <p:grpSp>
        <p:nvGrpSpPr>
          <p:cNvPr id="14" name="Group 13" descr="The emacs text edior with an example CUDA file open for editing.">
            <a:extLst>
              <a:ext uri="{FF2B5EF4-FFF2-40B4-BE49-F238E27FC236}">
                <a16:creationId xmlns:a16="http://schemas.microsoft.com/office/drawing/2014/main" id="{C1DAB7F4-C1A1-0941-9A45-D652F66F4BF2}"/>
              </a:ext>
            </a:extLst>
          </p:cNvPr>
          <p:cNvGrpSpPr/>
          <p:nvPr/>
        </p:nvGrpSpPr>
        <p:grpSpPr>
          <a:xfrm>
            <a:off x="457200" y="2626929"/>
            <a:ext cx="4114800" cy="2116521"/>
            <a:chOff x="457200" y="2626929"/>
            <a:chExt cx="4114800" cy="21165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9DE901-F557-D644-BAB5-BB4442C85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626929"/>
              <a:ext cx="2829574" cy="211652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E1906E-EFB3-AB45-9211-66C531A90ECF}"/>
                </a:ext>
              </a:extLst>
            </p:cNvPr>
            <p:cNvSpPr/>
            <p:nvPr/>
          </p:nvSpPr>
          <p:spPr>
            <a:xfrm>
              <a:off x="457200" y="2643351"/>
              <a:ext cx="4114800" cy="2100099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3FD92F-4B3B-7145-B54A-51187B7086AE}"/>
                </a:ext>
              </a:extLst>
            </p:cNvPr>
            <p:cNvSpPr txBox="1"/>
            <p:nvPr/>
          </p:nvSpPr>
          <p:spPr>
            <a:xfrm>
              <a:off x="3473356" y="3473355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emacs</a:t>
              </a:r>
            </a:p>
          </p:txBody>
        </p:sp>
      </p:grpSp>
      <p:grpSp>
        <p:nvGrpSpPr>
          <p:cNvPr id="15" name="Group 14" descr="The vim text edior with an example CUDA file open for editing.">
            <a:extLst>
              <a:ext uri="{FF2B5EF4-FFF2-40B4-BE49-F238E27FC236}">
                <a16:creationId xmlns:a16="http://schemas.microsoft.com/office/drawing/2014/main" id="{3211FD1F-CDAB-DF4F-9EB5-9EC9549EBB0C}"/>
              </a:ext>
            </a:extLst>
          </p:cNvPr>
          <p:cNvGrpSpPr/>
          <p:nvPr/>
        </p:nvGrpSpPr>
        <p:grpSpPr>
          <a:xfrm>
            <a:off x="5998190" y="1665027"/>
            <a:ext cx="2702257" cy="3098895"/>
            <a:chOff x="5998190" y="1665027"/>
            <a:chExt cx="2702257" cy="30988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E951E3-45BC-CB49-A51E-09F6A6E1E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5520" y="2171700"/>
              <a:ext cx="2681280" cy="25717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A2CED5-1414-EA4E-A782-EED2AF84D8D9}"/>
                </a:ext>
              </a:extLst>
            </p:cNvPr>
            <p:cNvSpPr/>
            <p:nvPr/>
          </p:nvSpPr>
          <p:spPr>
            <a:xfrm>
              <a:off x="5998190" y="1665027"/>
              <a:ext cx="2702257" cy="3098895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4B57A0-4BF5-2040-BA18-602E6B75917D}"/>
                </a:ext>
              </a:extLst>
            </p:cNvPr>
            <p:cNvSpPr txBox="1"/>
            <p:nvPr/>
          </p:nvSpPr>
          <p:spPr>
            <a:xfrm>
              <a:off x="7021773" y="1753737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5533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0AD7-D7EB-C54F-B04E-5066AB65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Build Tools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A9B07-5F24-0E42-8BEF-6008CC457E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numCol="2"/>
          <a:lstStyle/>
          <a:p>
            <a:r>
              <a:rPr lang="en-US" dirty="0"/>
              <a:t>Make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Cmake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The make build tool's Makefile build file, with targets for building C++ code.">
            <a:extLst>
              <a:ext uri="{FF2B5EF4-FFF2-40B4-BE49-F238E27FC236}">
                <a16:creationId xmlns:a16="http://schemas.microsoft.com/office/drawing/2014/main" id="{8F887264-17E6-074B-BE09-DBD82E449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55" y="1871492"/>
            <a:ext cx="3066393" cy="2871958"/>
          </a:xfrm>
          <a:prstGeom prst="rect">
            <a:avLst/>
          </a:prstGeom>
        </p:spPr>
      </p:pic>
      <p:grpSp>
        <p:nvGrpSpPr>
          <p:cNvPr id="4" name="Group 3" descr="CMake's main build file, CMakeLists.txt, and general CMake project structure.">
            <a:extLst>
              <a:ext uri="{FF2B5EF4-FFF2-40B4-BE49-F238E27FC236}">
                <a16:creationId xmlns:a16="http://schemas.microsoft.com/office/drawing/2014/main" id="{862E0FD9-84EA-2E43-9950-8CED2C097381}"/>
              </a:ext>
            </a:extLst>
          </p:cNvPr>
          <p:cNvGrpSpPr/>
          <p:nvPr/>
        </p:nvGrpSpPr>
        <p:grpSpPr>
          <a:xfrm>
            <a:off x="4572000" y="1488217"/>
            <a:ext cx="3332365" cy="3255233"/>
            <a:chOff x="4572000" y="1488217"/>
            <a:chExt cx="3332365" cy="32552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530A60-6FE0-3C4A-BDC2-1901A46A6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409" y="1488217"/>
              <a:ext cx="1485024" cy="13187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CFA8A2-2263-8E42-8CFA-860AF52E9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806262"/>
              <a:ext cx="3332365" cy="1937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4921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DDDB74-017E-5C4D-8647-93F7A8C219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 sz="3000" b="1" kern="1200" dirty="0">
                <a:solidFill>
                  <a:srgbClr val="002D7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Bibliography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F7A0-2963-A941-83A9-28E230AF1A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[1] 2021. </a:t>
            </a:r>
            <a:r>
              <a:rPr lang="en-US" dirty="0" err="1"/>
              <a:t>nvidia.com</a:t>
            </a:r>
            <a:r>
              <a:rPr lang="en-US" dirty="0"/>
              <a:t> </a:t>
            </a:r>
            <a:r>
              <a:rPr lang="en-US" dirty="0" err="1"/>
              <a:t>Nsight</a:t>
            </a:r>
            <a:r>
              <a:rPr lang="en-US" dirty="0"/>
              <a:t> Eclipse Edition.</a:t>
            </a:r>
            <a:r>
              <a:rPr lang="en-US" i="1" dirty="0"/>
              <a:t> </a:t>
            </a:r>
            <a:r>
              <a:rPr lang="en-US" dirty="0"/>
              <a:t>Retrieved from </a:t>
            </a:r>
            <a:r>
              <a:rPr lang="en-US" dirty="0">
                <a:hlinkClick r:id="rId3"/>
              </a:rPr>
              <a:t>https://developer.nvidia.com/nsight-eclipse-edition</a:t>
            </a:r>
            <a:r>
              <a:rPr lang="en-US" dirty="0"/>
              <a:t>.</a:t>
            </a:r>
          </a:p>
          <a:p>
            <a:r>
              <a:rPr lang="en-US" dirty="0"/>
              <a:t>[2] 2021. </a:t>
            </a:r>
            <a:r>
              <a:rPr lang="en-US" dirty="0" err="1"/>
              <a:t>nvidia.com</a:t>
            </a:r>
            <a:r>
              <a:rPr lang="en-US" dirty="0"/>
              <a:t> </a:t>
            </a:r>
            <a:r>
              <a:rPr lang="en-US" dirty="0" err="1"/>
              <a:t>Nsight</a:t>
            </a:r>
            <a:r>
              <a:rPr lang="en-US" dirty="0"/>
              <a:t> Visual Studio Edition.</a:t>
            </a:r>
            <a:r>
              <a:rPr lang="en-US" i="1" dirty="0"/>
              <a:t> </a:t>
            </a:r>
            <a:r>
              <a:rPr lang="en-US" dirty="0"/>
              <a:t>Retrieved from </a:t>
            </a:r>
            <a:r>
              <a:rPr lang="en-US" dirty="0">
                <a:hlinkClick r:id="rId4"/>
              </a:rPr>
              <a:t>https://developer.nvidia.com/nsight-visual-studio-edition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48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8AAB8DFE-79F5-F04A-9CB9-85EC938E80CB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533A1E65-D138-5E42-8283-D5DFED7E00A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8C9195C4-32ED-1840-BB21-16BBC00D9F6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2" ma:contentTypeDescription="Create a new document." ma:contentTypeScope="" ma:versionID="962aa165da8f609b095acb8d0d849b3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c52b28453b84704499aaf2ac8c109a38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51abd47-9546-4a61-92e9-da62ec2358b6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41BBFDC-65B7-4DBD-A4BC-56F619EE0C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fc700d6a-14c8-4431-87f0-1eb34fcb9ecc"/>
    <ds:schemaRef ds:uri="http://purl.org/dc/dcmitype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051abd47-9546-4a61-92e9-da62ec2358b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2960</TotalTime>
  <Words>617</Words>
  <Application>Microsoft Macintosh PowerPoint</Application>
  <PresentationFormat>On-screen Show (16:9)</PresentationFormat>
  <Paragraphs>76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Introduction to Concurrent Programming with GPUs</vt:lpstr>
      <vt:lpstr>Integrated Development Environments</vt:lpstr>
      <vt:lpstr>JetBrains CLion</vt:lpstr>
      <vt:lpstr>NSight Eclipse Edition</vt:lpstr>
      <vt:lpstr>NSight Visual Studio / VS Code</vt:lpstr>
      <vt:lpstr>Text Editors</vt:lpstr>
      <vt:lpstr>Build Tools</vt:lpstr>
      <vt:lpstr>Bibliography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Chance Pascale</dc:creator>
  <cp:lastModifiedBy>Chance Pascale</cp:lastModifiedBy>
  <cp:revision>13</cp:revision>
  <dcterms:created xsi:type="dcterms:W3CDTF">2021-02-07T17:30:13Z</dcterms:created>
  <dcterms:modified xsi:type="dcterms:W3CDTF">2021-04-18T22:43:22Z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